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roxima Nova"/>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ProximaNova-bold.fntdata"/><Relationship Id="rId10" Type="http://schemas.openxmlformats.org/officeDocument/2006/relationships/slide" Target="slides/slide5.xml"/><Relationship Id="rId21" Type="http://schemas.openxmlformats.org/officeDocument/2006/relationships/font" Target="fonts/ProximaNova-regular.fntdata"/><Relationship Id="rId13" Type="http://schemas.openxmlformats.org/officeDocument/2006/relationships/slide" Target="slides/slide8.xml"/><Relationship Id="rId24" Type="http://schemas.openxmlformats.org/officeDocument/2006/relationships/font" Target="fonts/ProximaNova-boldItalic.fntdata"/><Relationship Id="rId12" Type="http://schemas.openxmlformats.org/officeDocument/2006/relationships/slide" Target="slides/slide7.xml"/><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80b5ec0049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80b5ec0049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80b5ec0049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80b5ec004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0b5ec0049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0b5ec0049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80b5ec0049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80b5ec0049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80b5ec0049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80b5ec0049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80b5ec0049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80b5ec0049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80b5ec004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0b5ec004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80b5ec0049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80b5ec0049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80b5ec004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80b5ec004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80b5ec004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80b5ec004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80b5ec0049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80b5ec0049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80b5ec0049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80b5ec0049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80b5ec0049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80b5ec0049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80b5ec0049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80b5ec0049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twisty-mayflower-47b.notion.site/PDIoT-Lab-1-1-Instructions-d7f5d6b32ef2419088164608077e3f23" TargetMode="External"/><Relationship Id="rId4" Type="http://schemas.openxmlformats.org/officeDocument/2006/relationships/hyperlink" Target="https://twisty-mayflower-47b.notion.site/PDIoT-Lab-1-2-Instructions-0f5bd08a06fd46fd99e9140036c4d64c" TargetMode="External"/><Relationship Id="rId5" Type="http://schemas.openxmlformats.org/officeDocument/2006/relationships/hyperlink" Target="https://twisty-mayflower-47b.notion.site/PDIoT-Lab-2-Instructions-c8881b69b8924edfb3de90af5af6de0f" TargetMode="External"/><Relationship Id="rId6" Type="http://schemas.openxmlformats.org/officeDocument/2006/relationships/hyperlink" Target="https://twisty-mayflower-47b.notion.site/PDIoT-Coursework-1-15-e323ee084f684d169d923c59324cf5ed" TargetMode="External"/><Relationship Id="rId7" Type="http://schemas.openxmlformats.org/officeDocument/2006/relationships/hyperlink" Target="https://opencourse.inf.ed.ac.uk/pdio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2304100"/>
            <a:ext cx="6801900" cy="694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25916"/>
              <a:buNone/>
            </a:pPr>
            <a:r>
              <a:rPr lang="en-GB" sz="3820"/>
              <a:t>Data Collection and Coursework 1</a:t>
            </a:r>
            <a:endParaRPr sz="3820"/>
          </a:p>
        </p:txBody>
      </p:sp>
      <p:sp>
        <p:nvSpPr>
          <p:cNvPr id="60" name="Google Shape;60;p13"/>
          <p:cNvSpPr txBox="1"/>
          <p:nvPr>
            <p:ph idx="1" type="subTitle"/>
          </p:nvPr>
        </p:nvSpPr>
        <p:spPr>
          <a:xfrm>
            <a:off x="510450" y="3074500"/>
            <a:ext cx="63978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000"/>
              <a:t>Principles </a:t>
            </a:r>
            <a:r>
              <a:rPr lang="en-GB" sz="2000"/>
              <a:t>and</a:t>
            </a:r>
            <a:r>
              <a:rPr lang="en-GB" sz="2000"/>
              <a:t> Design of IoT Systems</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2"/>
          <p:cNvPicPr preferRelativeResize="0"/>
          <p:nvPr/>
        </p:nvPicPr>
        <p:blipFill>
          <a:blip r:embed="rId3">
            <a:alphaModFix/>
          </a:blip>
          <a:stretch>
            <a:fillRect/>
          </a:stretch>
        </p:blipFill>
        <p:spPr>
          <a:xfrm>
            <a:off x="1119613" y="201375"/>
            <a:ext cx="6904772"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blip>
          <a:stretch>
            <a:fillRect/>
          </a:stretch>
        </p:blipFill>
        <p:spPr>
          <a:xfrm>
            <a:off x="152400" y="715725"/>
            <a:ext cx="8839204" cy="337081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4"/>
          <p:cNvPicPr preferRelativeResize="0"/>
          <p:nvPr/>
        </p:nvPicPr>
        <p:blipFill>
          <a:blip r:embed="rId3">
            <a:alphaModFix/>
          </a:blip>
          <a:stretch>
            <a:fillRect/>
          </a:stretch>
        </p:blipFill>
        <p:spPr>
          <a:xfrm>
            <a:off x="850350" y="97300"/>
            <a:ext cx="7443303"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5"/>
          <p:cNvPicPr preferRelativeResize="0"/>
          <p:nvPr/>
        </p:nvPicPr>
        <p:blipFill>
          <a:blip r:embed="rId3">
            <a:alphaModFix/>
          </a:blip>
          <a:stretch>
            <a:fillRect/>
          </a:stretch>
        </p:blipFill>
        <p:spPr>
          <a:xfrm>
            <a:off x="152400" y="476925"/>
            <a:ext cx="8839204" cy="397936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Submission</a:t>
            </a:r>
            <a:endParaRPr b="1"/>
          </a:p>
        </p:txBody>
      </p:sp>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You should submit both your clean and unprocessed (original) data files to the PDIoT GitHub repository.</a:t>
            </a:r>
            <a:endParaRPr/>
          </a:p>
          <a:p>
            <a:pPr indent="0" lvl="0" marL="0" rtl="0" algn="l">
              <a:spcBef>
                <a:spcPts val="1200"/>
              </a:spcBef>
              <a:spcAft>
                <a:spcPts val="1200"/>
              </a:spcAft>
              <a:buNone/>
            </a:pPr>
            <a:r>
              <a:rPr lang="en-GB"/>
              <a:t>More details on the submission guidelines can be found in the Coursework 1 document.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Resources</a:t>
            </a:r>
            <a:endParaRPr b="1"/>
          </a:p>
        </p:txBody>
      </p:sp>
      <p:sp>
        <p:nvSpPr>
          <p:cNvPr id="148" name="Google Shape;14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All resources to complete Coursework 1 can be found in:</a:t>
            </a:r>
            <a:endParaRPr/>
          </a:p>
          <a:p>
            <a:pPr indent="-342900" lvl="0" marL="457200" rtl="0" algn="l">
              <a:spcBef>
                <a:spcPts val="1200"/>
              </a:spcBef>
              <a:spcAft>
                <a:spcPts val="0"/>
              </a:spcAft>
              <a:buSzPts val="1800"/>
              <a:buChar char="●"/>
            </a:pPr>
            <a:r>
              <a:rPr lang="en-GB" u="sng">
                <a:solidFill>
                  <a:schemeClr val="hlink"/>
                </a:solidFill>
                <a:hlinkClick r:id="rId3"/>
              </a:rPr>
              <a:t>Lab 1.1 Instructions</a:t>
            </a:r>
            <a:r>
              <a:rPr lang="en-GB"/>
              <a:t> - Connecting sensors to the mobile app</a:t>
            </a:r>
            <a:endParaRPr/>
          </a:p>
          <a:p>
            <a:pPr indent="-342900" lvl="0" marL="457200" rtl="0" algn="l">
              <a:spcBef>
                <a:spcPts val="0"/>
              </a:spcBef>
              <a:spcAft>
                <a:spcPts val="0"/>
              </a:spcAft>
              <a:buSzPts val="1800"/>
              <a:buChar char="●"/>
            </a:pPr>
            <a:r>
              <a:rPr lang="en-GB" u="sng">
                <a:solidFill>
                  <a:schemeClr val="hlink"/>
                </a:solidFill>
                <a:hlinkClick r:id="rId4"/>
              </a:rPr>
              <a:t>Lab 1.2 Instructions</a:t>
            </a:r>
            <a:r>
              <a:rPr lang="en-GB"/>
              <a:t> - Collecting physical activity data</a:t>
            </a:r>
            <a:endParaRPr/>
          </a:p>
          <a:p>
            <a:pPr indent="-342900" lvl="0" marL="457200" rtl="0" algn="l">
              <a:spcBef>
                <a:spcPts val="0"/>
              </a:spcBef>
              <a:spcAft>
                <a:spcPts val="0"/>
              </a:spcAft>
              <a:buSzPts val="1800"/>
              <a:buChar char="●"/>
            </a:pPr>
            <a:r>
              <a:rPr lang="en-GB" u="sng">
                <a:solidFill>
                  <a:schemeClr val="hlink"/>
                </a:solidFill>
                <a:hlinkClick r:id="rId5"/>
              </a:rPr>
              <a:t>Lab 2 Instructions</a:t>
            </a:r>
            <a:r>
              <a:rPr lang="en-GB"/>
              <a:t> - Data collection protocol: data cleaning and trimming</a:t>
            </a:r>
            <a:endParaRPr/>
          </a:p>
          <a:p>
            <a:pPr indent="-342900" lvl="0" marL="457200" rtl="0" algn="l">
              <a:spcBef>
                <a:spcPts val="0"/>
              </a:spcBef>
              <a:spcAft>
                <a:spcPts val="0"/>
              </a:spcAft>
              <a:buSzPts val="1800"/>
              <a:buChar char="●"/>
            </a:pPr>
            <a:r>
              <a:rPr lang="en-GB"/>
              <a:t>Lab 2 Python Notebooks for visualizing and cleaning data</a:t>
            </a:r>
            <a:endParaRPr/>
          </a:p>
          <a:p>
            <a:pPr indent="-342900" lvl="0" marL="457200" rtl="0" algn="l">
              <a:spcBef>
                <a:spcPts val="0"/>
              </a:spcBef>
              <a:spcAft>
                <a:spcPts val="0"/>
              </a:spcAft>
              <a:buSzPts val="1800"/>
              <a:buChar char="●"/>
            </a:pPr>
            <a:r>
              <a:rPr lang="en-GB" u="sng">
                <a:solidFill>
                  <a:schemeClr val="hlink"/>
                </a:solidFill>
                <a:hlinkClick r:id="rId6"/>
              </a:rPr>
              <a:t>Coursework 1 Document</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All materials will be made available on </a:t>
            </a:r>
            <a:r>
              <a:rPr b="1" lang="en-GB"/>
              <a:t>Learn </a:t>
            </a:r>
            <a:r>
              <a:rPr lang="en-GB"/>
              <a:t>and the </a:t>
            </a:r>
            <a:r>
              <a:rPr lang="en-GB" u="sng">
                <a:solidFill>
                  <a:schemeClr val="hlink"/>
                </a:solidFill>
                <a:hlinkClick r:id="rId7"/>
              </a:rPr>
              <a:t>PDIoT website.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Coursework 1 Task Summary</a:t>
            </a:r>
            <a:endParaRPr b="1"/>
          </a:p>
        </p:txBody>
      </p:sp>
      <p:sp>
        <p:nvSpPr>
          <p:cNvPr id="66" name="Google Shape;66;p14"/>
          <p:cNvSpPr txBox="1"/>
          <p:nvPr>
            <p:ph idx="1" type="body"/>
          </p:nvPr>
        </p:nvSpPr>
        <p:spPr>
          <a:xfrm>
            <a:off x="311700" y="1152475"/>
            <a:ext cx="8520600" cy="1048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600"/>
              <a:t>In this coursework, you will use the wearable devices Thingy and RESpeck (which are connected to the PDIoT app) while engaging in various physical activities and run code to preprocess the data you have collected so that it is ready to be used in Coursework 3.</a:t>
            </a:r>
            <a:endParaRPr sz="1600"/>
          </a:p>
        </p:txBody>
      </p:sp>
      <p:pic>
        <p:nvPicPr>
          <p:cNvPr id="67" name="Google Shape;67;p14"/>
          <p:cNvPicPr preferRelativeResize="0"/>
          <p:nvPr/>
        </p:nvPicPr>
        <p:blipFill>
          <a:blip r:embed="rId3">
            <a:alphaModFix/>
          </a:blip>
          <a:stretch>
            <a:fillRect/>
          </a:stretch>
        </p:blipFill>
        <p:spPr>
          <a:xfrm>
            <a:off x="2250013" y="2249650"/>
            <a:ext cx="4643969" cy="2638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Activities to be recorded</a:t>
            </a:r>
            <a:endParaRPr b="1"/>
          </a:p>
        </p:txBody>
      </p:sp>
      <p:sp>
        <p:nvSpPr>
          <p:cNvPr id="73" name="Google Shape;73;p15"/>
          <p:cNvSpPr txBox="1"/>
          <p:nvPr>
            <p:ph idx="1" type="body"/>
          </p:nvPr>
        </p:nvSpPr>
        <p:spPr>
          <a:xfrm>
            <a:off x="311700" y="1152475"/>
            <a:ext cx="8520600" cy="754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GB"/>
              <a:t>You will have to perform a series of activities while wearing the sensor. Each activity should be performed for </a:t>
            </a:r>
            <a:r>
              <a:rPr b="1" lang="en-GB"/>
              <a:t>30(±2) seconds</a:t>
            </a:r>
            <a:r>
              <a:rPr lang="en-GB"/>
              <a:t>.</a:t>
            </a:r>
            <a:endParaRPr/>
          </a:p>
        </p:txBody>
      </p:sp>
      <p:sp>
        <p:nvSpPr>
          <p:cNvPr id="74" name="Google Shape;74;p15"/>
          <p:cNvSpPr txBox="1"/>
          <p:nvPr>
            <p:ph idx="1" type="body"/>
          </p:nvPr>
        </p:nvSpPr>
        <p:spPr>
          <a:xfrm>
            <a:off x="311700" y="1984550"/>
            <a:ext cx="8520600" cy="189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14 Physical activities - done while wearing the RESpeck and Thingy</a:t>
            </a:r>
            <a:endParaRPr b="1"/>
          </a:p>
          <a:p>
            <a:pPr indent="0" lvl="0" marL="0" rtl="0" algn="l">
              <a:spcBef>
                <a:spcPts val="1200"/>
              </a:spcBef>
              <a:spcAft>
                <a:spcPts val="1200"/>
              </a:spcAft>
              <a:buNone/>
            </a:pPr>
            <a:r>
              <a:rPr lang="en-GB"/>
              <a:t>Sitting, standing, lying down on your left side, lying down on your right side, lying down on your back, lying down on your stomach, walking normally, ascending stairs, descending stairs, shuffle walking, running/jogging, and miscellaneous movements while </a:t>
            </a:r>
            <a:r>
              <a:rPr i="1" lang="en-GB">
                <a:solidFill>
                  <a:schemeClr val="dk2"/>
                </a:solidFill>
              </a:rPr>
              <a:t>breathing normally</a:t>
            </a:r>
            <a:r>
              <a:rPr lang="en-GB"/>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Activities to be recorded</a:t>
            </a:r>
            <a:endParaRPr b="1"/>
          </a:p>
        </p:txBody>
      </p:sp>
      <p:sp>
        <p:nvSpPr>
          <p:cNvPr id="80" name="Google Shape;80;p16"/>
          <p:cNvSpPr txBox="1"/>
          <p:nvPr>
            <p:ph idx="1" type="body"/>
          </p:nvPr>
        </p:nvSpPr>
        <p:spPr>
          <a:xfrm>
            <a:off x="311700" y="1146350"/>
            <a:ext cx="8520600" cy="1745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GB"/>
              <a:t>12 Stationary activities with respiratory responses - done while wearing the RESpeck only</a:t>
            </a:r>
            <a:endParaRPr b="1"/>
          </a:p>
          <a:p>
            <a:pPr indent="0" lvl="0" marL="0" rtl="0" algn="l">
              <a:spcBef>
                <a:spcPts val="1200"/>
              </a:spcBef>
              <a:spcAft>
                <a:spcPts val="1200"/>
              </a:spcAft>
              <a:buNone/>
            </a:pPr>
            <a:r>
              <a:rPr lang="en-GB"/>
              <a:t>Sitting, standing, lying down on your left side, lying down on your right side, lying down on your back, and lying down on your stomach while </a:t>
            </a:r>
            <a:r>
              <a:rPr i="1" lang="en-GB">
                <a:solidFill>
                  <a:schemeClr val="dk2"/>
                </a:solidFill>
              </a:rPr>
              <a:t>coughing </a:t>
            </a:r>
            <a:r>
              <a:rPr lang="en-GB"/>
              <a:t>and</a:t>
            </a:r>
            <a:r>
              <a:rPr i="1" lang="en-GB"/>
              <a:t> </a:t>
            </a:r>
            <a:r>
              <a:rPr i="1" lang="en-GB">
                <a:solidFill>
                  <a:schemeClr val="dk2"/>
                </a:solidFill>
              </a:rPr>
              <a:t>hyperventilating</a:t>
            </a:r>
            <a:r>
              <a:rPr lang="en-GB"/>
              <a:t>.</a:t>
            </a:r>
            <a:endParaRPr/>
          </a:p>
        </p:txBody>
      </p:sp>
      <p:sp>
        <p:nvSpPr>
          <p:cNvPr id="81" name="Google Shape;81;p16"/>
          <p:cNvSpPr txBox="1"/>
          <p:nvPr>
            <p:ph idx="1" type="body"/>
          </p:nvPr>
        </p:nvSpPr>
        <p:spPr>
          <a:xfrm>
            <a:off x="311700" y="3137525"/>
            <a:ext cx="8520600" cy="174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20</a:t>
            </a:r>
            <a:r>
              <a:rPr b="1" lang="en-GB"/>
              <a:t> Stationary activities with other behaviors - done while wearing the RESpeck</a:t>
            </a:r>
            <a:endParaRPr b="1"/>
          </a:p>
          <a:p>
            <a:pPr indent="0" lvl="0" marL="0" rtl="0" algn="l">
              <a:spcBef>
                <a:spcPts val="1000"/>
              </a:spcBef>
              <a:spcAft>
                <a:spcPts val="0"/>
              </a:spcAft>
              <a:buNone/>
            </a:pPr>
            <a:r>
              <a:rPr lang="en-GB"/>
              <a:t>Sitting and standing while </a:t>
            </a:r>
            <a:r>
              <a:rPr i="1" lang="en-GB">
                <a:solidFill>
                  <a:schemeClr val="dk2"/>
                </a:solidFill>
              </a:rPr>
              <a:t>talking</a:t>
            </a:r>
            <a:r>
              <a:rPr lang="en-GB"/>
              <a:t>, </a:t>
            </a:r>
            <a:r>
              <a:rPr i="1" lang="en-GB">
                <a:solidFill>
                  <a:schemeClr val="dk2"/>
                </a:solidFill>
              </a:rPr>
              <a:t>eating</a:t>
            </a:r>
            <a:r>
              <a:rPr lang="en-GB"/>
              <a:t>, </a:t>
            </a:r>
            <a:r>
              <a:rPr i="1" lang="en-GB">
                <a:solidFill>
                  <a:schemeClr val="dk2"/>
                </a:solidFill>
              </a:rPr>
              <a:t>singing</a:t>
            </a:r>
            <a:r>
              <a:rPr lang="en-GB"/>
              <a:t>, and </a:t>
            </a:r>
            <a:r>
              <a:rPr i="1" lang="en-GB">
                <a:solidFill>
                  <a:schemeClr val="dk2"/>
                </a:solidFill>
              </a:rPr>
              <a:t>laughing</a:t>
            </a:r>
            <a:r>
              <a:rPr lang="en-GB"/>
              <a:t>.</a:t>
            </a:r>
            <a:endParaRPr/>
          </a:p>
          <a:p>
            <a:pPr indent="0" lvl="0" marL="0" rtl="0" algn="l">
              <a:spcBef>
                <a:spcPts val="0"/>
              </a:spcBef>
              <a:spcAft>
                <a:spcPts val="0"/>
              </a:spcAft>
              <a:buNone/>
            </a:pPr>
            <a:r>
              <a:rPr lang="en-GB"/>
              <a:t>Lying down on back, lying down on left side, lying down on right side, and lying down on stomach while </a:t>
            </a:r>
            <a:r>
              <a:rPr i="1" lang="en-GB">
                <a:solidFill>
                  <a:schemeClr val="dk2"/>
                </a:solidFill>
              </a:rPr>
              <a:t>talking</a:t>
            </a:r>
            <a:r>
              <a:rPr lang="en-GB"/>
              <a:t>, </a:t>
            </a:r>
            <a:r>
              <a:rPr i="1" lang="en-GB">
                <a:solidFill>
                  <a:schemeClr val="dk2"/>
                </a:solidFill>
              </a:rPr>
              <a:t>singing</a:t>
            </a:r>
            <a:r>
              <a:rPr lang="en-GB"/>
              <a:t>, and </a:t>
            </a:r>
            <a:r>
              <a:rPr i="1" lang="en-GB">
                <a:solidFill>
                  <a:schemeClr val="dk2"/>
                </a:solidFill>
              </a:rPr>
              <a:t>laughing</a:t>
            </a:r>
            <a:r>
              <a:rPr lang="en-GB"/>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Data Preprocessing and Cleaning</a:t>
            </a:r>
            <a:endParaRPr b="1"/>
          </a:p>
        </p:txBody>
      </p:sp>
      <p:sp>
        <p:nvSpPr>
          <p:cNvPr id="87" name="Google Shape;87;p17"/>
          <p:cNvSpPr txBox="1"/>
          <p:nvPr>
            <p:ph idx="1" type="body"/>
          </p:nvPr>
        </p:nvSpPr>
        <p:spPr>
          <a:xfrm>
            <a:off x="311700" y="1152475"/>
            <a:ext cx="8520600" cy="3656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Ensure that you have a total of 46 recorded activities (60 recorded data files)</a:t>
            </a:r>
            <a:endParaRPr/>
          </a:p>
          <a:p>
            <a:pPr indent="-330200" lvl="1" marL="914400" rtl="0" algn="l">
              <a:spcBef>
                <a:spcPts val="0"/>
              </a:spcBef>
              <a:spcAft>
                <a:spcPts val="0"/>
              </a:spcAft>
              <a:buSzPts val="1600"/>
              <a:buChar char="○"/>
            </a:pPr>
            <a:r>
              <a:rPr lang="en-GB" sz="1600"/>
              <a:t>28 data files for the physical activities</a:t>
            </a:r>
            <a:endParaRPr sz="1600"/>
          </a:p>
          <a:p>
            <a:pPr indent="-330200" lvl="1" marL="914400" rtl="0" algn="l">
              <a:spcBef>
                <a:spcPts val="0"/>
              </a:spcBef>
              <a:spcAft>
                <a:spcPts val="0"/>
              </a:spcAft>
              <a:buSzPts val="1600"/>
              <a:buChar char="○"/>
            </a:pPr>
            <a:r>
              <a:rPr lang="en-GB" sz="1600"/>
              <a:t>12 data files for the </a:t>
            </a:r>
            <a:r>
              <a:rPr lang="en-GB" sz="1600"/>
              <a:t>stationary</a:t>
            </a:r>
            <a:r>
              <a:rPr lang="en-GB" sz="1600"/>
              <a:t> activities with respiratory responses</a:t>
            </a:r>
            <a:endParaRPr sz="1600"/>
          </a:p>
          <a:p>
            <a:pPr indent="-330200" lvl="1" marL="914400" rtl="0" algn="l">
              <a:spcBef>
                <a:spcPts val="0"/>
              </a:spcBef>
              <a:spcAft>
                <a:spcPts val="0"/>
              </a:spcAft>
              <a:buSzPts val="1600"/>
              <a:buChar char="○"/>
            </a:pPr>
            <a:r>
              <a:rPr lang="en-GB" sz="1600"/>
              <a:t>20 data files for stationary activities with other behaviors</a:t>
            </a:r>
            <a:endParaRPr sz="1600"/>
          </a:p>
          <a:p>
            <a:pPr indent="-342900" lvl="0" marL="457200" rtl="0" algn="l">
              <a:spcBef>
                <a:spcPts val="0"/>
              </a:spcBef>
              <a:spcAft>
                <a:spcPts val="0"/>
              </a:spcAft>
              <a:buSzPts val="1800"/>
              <a:buChar char="●"/>
            </a:pPr>
            <a:r>
              <a:rPr lang="en-GB"/>
              <a:t>Ensure that each of your data files is 30(±2) seconds long/</a:t>
            </a:r>
            <a:endParaRPr/>
          </a:p>
          <a:p>
            <a:pPr indent="-342900" lvl="0" marL="457200" rtl="0" algn="l">
              <a:spcBef>
                <a:spcPts val="0"/>
              </a:spcBef>
              <a:spcAft>
                <a:spcPts val="0"/>
              </a:spcAft>
              <a:buSzPts val="1800"/>
              <a:buChar char="●"/>
            </a:pPr>
            <a:r>
              <a:rPr lang="en-GB"/>
              <a:t>Ensure</a:t>
            </a:r>
            <a:r>
              <a:rPr lang="en-GB"/>
              <a:t> that each of your data files has a sampling rate of 25 Hz.</a:t>
            </a:r>
            <a:endParaRPr/>
          </a:p>
          <a:p>
            <a:pPr indent="-342900" lvl="0" marL="457200" rtl="0" algn="l">
              <a:spcBef>
                <a:spcPts val="0"/>
              </a:spcBef>
              <a:spcAft>
                <a:spcPts val="0"/>
              </a:spcAft>
              <a:buSzPts val="1800"/>
              <a:buChar char="●"/>
            </a:pPr>
            <a:r>
              <a:rPr lang="en-GB"/>
              <a:t>Ensure that there are no </a:t>
            </a:r>
            <a:r>
              <a:rPr lang="en-GB"/>
              <a:t>unnecessary</a:t>
            </a:r>
            <a:r>
              <a:rPr lang="en-GB"/>
              <a:t> gaps of inactivity in your data recordings.</a:t>
            </a:r>
            <a:endParaRPr/>
          </a:p>
          <a:p>
            <a:pPr indent="-342900" lvl="0" marL="457200" rtl="0" algn="l">
              <a:spcBef>
                <a:spcPts val="0"/>
              </a:spcBef>
              <a:spcAft>
                <a:spcPts val="0"/>
              </a:spcAft>
              <a:buSzPts val="1800"/>
              <a:buChar char="●"/>
            </a:pPr>
            <a:r>
              <a:rPr lang="en-GB"/>
              <a:t>Ensure that only ONE activity is being performed in each of your data recordings.</a:t>
            </a:r>
            <a:endParaRPr/>
          </a:p>
          <a:p>
            <a:pPr indent="-342900" lvl="0" marL="457200" rtl="0" algn="l">
              <a:spcBef>
                <a:spcPts val="0"/>
              </a:spcBef>
              <a:spcAft>
                <a:spcPts val="0"/>
              </a:spcAft>
              <a:buSzPts val="1800"/>
              <a:buChar char="●"/>
            </a:pPr>
            <a:r>
              <a:rPr lang="en-GB"/>
              <a:t>Visually verify your recordings so that activity starts at the very beginning and stops at the </a:t>
            </a:r>
            <a:r>
              <a:rPr lang="en-GB"/>
              <a:t>very</a:t>
            </a:r>
            <a:r>
              <a:rPr lang="en-GB"/>
              <a:t> end of the recording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873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Example - raw unprocessed data</a:t>
            </a:r>
            <a:endParaRPr b="1"/>
          </a:p>
          <a:p>
            <a:pPr indent="0" lvl="0" marL="0" rtl="0" algn="l">
              <a:spcBef>
                <a:spcPts val="0"/>
              </a:spcBef>
              <a:spcAft>
                <a:spcPts val="0"/>
              </a:spcAft>
              <a:buNone/>
            </a:pPr>
            <a:r>
              <a:rPr lang="en-GB" sz="2022"/>
              <a:t>Respeck sitting and hyperventilating</a:t>
            </a:r>
            <a:endParaRPr sz="2022"/>
          </a:p>
        </p:txBody>
      </p:sp>
      <p:pic>
        <p:nvPicPr>
          <p:cNvPr id="93" name="Google Shape;93;p18"/>
          <p:cNvPicPr preferRelativeResize="0"/>
          <p:nvPr/>
        </p:nvPicPr>
        <p:blipFill>
          <a:blip r:embed="rId3">
            <a:alphaModFix/>
          </a:blip>
          <a:stretch>
            <a:fillRect/>
          </a:stretch>
        </p:blipFill>
        <p:spPr>
          <a:xfrm>
            <a:off x="152400" y="1531425"/>
            <a:ext cx="8839204" cy="265003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873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Example - raw unprocessed data</a:t>
            </a:r>
            <a:endParaRPr b="1"/>
          </a:p>
          <a:p>
            <a:pPr indent="0" lvl="0" marL="0" rtl="0" algn="l">
              <a:spcBef>
                <a:spcPts val="0"/>
              </a:spcBef>
              <a:spcAft>
                <a:spcPts val="0"/>
              </a:spcAft>
              <a:buNone/>
            </a:pPr>
            <a:r>
              <a:rPr lang="en-GB" sz="2022"/>
              <a:t>Respeck sitting and hyperventilating</a:t>
            </a:r>
            <a:endParaRPr sz="2022"/>
          </a:p>
        </p:txBody>
      </p:sp>
      <p:pic>
        <p:nvPicPr>
          <p:cNvPr id="99" name="Google Shape;99;p19"/>
          <p:cNvPicPr preferRelativeResize="0"/>
          <p:nvPr/>
        </p:nvPicPr>
        <p:blipFill>
          <a:blip r:embed="rId3">
            <a:alphaModFix/>
          </a:blip>
          <a:stretch>
            <a:fillRect/>
          </a:stretch>
        </p:blipFill>
        <p:spPr>
          <a:xfrm>
            <a:off x="152400" y="1531425"/>
            <a:ext cx="8839204" cy="2650035"/>
          </a:xfrm>
          <a:prstGeom prst="rect">
            <a:avLst/>
          </a:prstGeom>
          <a:noFill/>
          <a:ln>
            <a:noFill/>
          </a:ln>
        </p:spPr>
      </p:pic>
      <p:sp>
        <p:nvSpPr>
          <p:cNvPr id="100" name="Google Shape;100;p19"/>
          <p:cNvSpPr/>
          <p:nvPr/>
        </p:nvSpPr>
        <p:spPr>
          <a:xfrm>
            <a:off x="2897500" y="1429175"/>
            <a:ext cx="379800" cy="28962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01" name="Google Shape;101;p19"/>
          <p:cNvSpPr/>
          <p:nvPr/>
        </p:nvSpPr>
        <p:spPr>
          <a:xfrm>
            <a:off x="5076675" y="1429175"/>
            <a:ext cx="637500" cy="28962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02" name="Google Shape;102;p19"/>
          <p:cNvSpPr/>
          <p:nvPr/>
        </p:nvSpPr>
        <p:spPr>
          <a:xfrm>
            <a:off x="7312350" y="1429175"/>
            <a:ext cx="557100" cy="28962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03" name="Google Shape;103;p19"/>
          <p:cNvSpPr/>
          <p:nvPr/>
        </p:nvSpPr>
        <p:spPr>
          <a:xfrm>
            <a:off x="8481200" y="1429175"/>
            <a:ext cx="379800" cy="28962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04" name="Google Shape;104;p19"/>
          <p:cNvSpPr/>
          <p:nvPr/>
        </p:nvSpPr>
        <p:spPr>
          <a:xfrm>
            <a:off x="631925" y="1429175"/>
            <a:ext cx="237600" cy="28962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873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Example - cleaned and trimmed data</a:t>
            </a:r>
            <a:endParaRPr b="1"/>
          </a:p>
          <a:p>
            <a:pPr indent="0" lvl="0" marL="0" rtl="0" algn="l">
              <a:spcBef>
                <a:spcPts val="0"/>
              </a:spcBef>
              <a:spcAft>
                <a:spcPts val="0"/>
              </a:spcAft>
              <a:buNone/>
            </a:pPr>
            <a:r>
              <a:rPr lang="en-GB" sz="2022"/>
              <a:t>Respeck sitting and hyperventilating</a:t>
            </a:r>
            <a:endParaRPr sz="2022"/>
          </a:p>
        </p:txBody>
      </p:sp>
      <p:pic>
        <p:nvPicPr>
          <p:cNvPr id="110" name="Google Shape;110;p20"/>
          <p:cNvPicPr preferRelativeResize="0"/>
          <p:nvPr/>
        </p:nvPicPr>
        <p:blipFill>
          <a:blip r:embed="rId3">
            <a:alphaModFix/>
          </a:blip>
          <a:stretch>
            <a:fillRect/>
          </a:stretch>
        </p:blipFill>
        <p:spPr>
          <a:xfrm>
            <a:off x="152400" y="1587650"/>
            <a:ext cx="8839204" cy="265866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Data cleaning process</a:t>
            </a:r>
            <a:endParaRPr b="1"/>
          </a:p>
        </p:txBody>
      </p:sp>
      <p:pic>
        <p:nvPicPr>
          <p:cNvPr id="116" name="Google Shape;116;p21"/>
          <p:cNvPicPr preferRelativeResize="0"/>
          <p:nvPr/>
        </p:nvPicPr>
        <p:blipFill>
          <a:blip r:embed="rId3">
            <a:alphaModFix/>
          </a:blip>
          <a:stretch>
            <a:fillRect/>
          </a:stretch>
        </p:blipFill>
        <p:spPr>
          <a:xfrm>
            <a:off x="200288" y="1084400"/>
            <a:ext cx="8743419" cy="38209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